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378" r:id="rId2"/>
    <p:sldId id="312" r:id="rId3"/>
    <p:sldId id="505" r:id="rId4"/>
    <p:sldId id="506" r:id="rId5"/>
    <p:sldId id="510" r:id="rId6"/>
    <p:sldId id="533" r:id="rId7"/>
    <p:sldId id="511" r:id="rId8"/>
    <p:sldId id="530" r:id="rId9"/>
    <p:sldId id="512" r:id="rId10"/>
    <p:sldId id="544" r:id="rId11"/>
    <p:sldId id="515" r:id="rId12"/>
    <p:sldId id="516" r:id="rId13"/>
    <p:sldId id="517" r:id="rId14"/>
    <p:sldId id="518" r:id="rId15"/>
    <p:sldId id="536" r:id="rId16"/>
    <p:sldId id="537" r:id="rId17"/>
    <p:sldId id="520" r:id="rId18"/>
    <p:sldId id="543" r:id="rId19"/>
    <p:sldId id="519" r:id="rId20"/>
    <p:sldId id="539" r:id="rId21"/>
    <p:sldId id="540" r:id="rId22"/>
    <p:sldId id="541" r:id="rId23"/>
    <p:sldId id="521" r:id="rId24"/>
    <p:sldId id="522" r:id="rId25"/>
    <p:sldId id="523" r:id="rId26"/>
    <p:sldId id="263" r:id="rId27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B6912"/>
    <a:srgbClr val="0D6CBB"/>
    <a:srgbClr val="43A911"/>
    <a:srgbClr val="2681C9"/>
    <a:srgbClr val="57B413"/>
    <a:srgbClr val="F17E2F"/>
    <a:srgbClr val="46B214"/>
    <a:srgbClr val="FB071F"/>
    <a:srgbClr val="FC091F"/>
    <a:srgbClr val="0F7B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8842"/>
  </p:normalViewPr>
  <p:slideViewPr>
    <p:cSldViewPr snapToGrid="0" snapToObjects="1">
      <p:cViewPr varScale="1">
        <p:scale>
          <a:sx n="88" d="100"/>
          <a:sy n="88" d="100"/>
        </p:scale>
        <p:origin x="65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7EAE5-3D32-CA45-8182-DFFD9EC0CCA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499BE-0161-E141-BAEF-86D79897B6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2523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2FBEE64-AAEC-4EB7-B0C9-7DD16C667F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1084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2FBEE64-AAEC-4EB7-B0C9-7DD16C667F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7700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>
              <a:solidFill>
                <a:srgbClr val="FF00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07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2967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8488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ans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07988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78729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1344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8130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82842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678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2FBEE64-AAEC-4EB7-B0C9-7DD16C667F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9427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82917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33830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1823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84971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6225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2FBEE64-AAEC-4EB7-B0C9-7DD16C667F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4637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952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2768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9961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1593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1803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Han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499BE-0161-E141-BAEF-86D79897B63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2826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9275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7254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308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735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97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3972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607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5283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6356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473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96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75482-0B83-564D-AA70-CF8F26B6F71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23F2A-6F67-EE43-AF23-E94C5C9B39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231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2.mov"/><Relationship Id="rId7" Type="http://schemas.openxmlformats.org/officeDocument/2006/relationships/image" Target="../media/image2.png"/><Relationship Id="rId12" Type="http://schemas.openxmlformats.org/officeDocument/2006/relationships/image" Target="../media/image1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14.xml"/><Relationship Id="rId11" Type="http://schemas.openxmlformats.org/officeDocument/2006/relationships/image" Target="../media/image16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15.png"/><Relationship Id="rId4" Type="http://schemas.openxmlformats.org/officeDocument/2006/relationships/video" Target="../media/media2.mov"/><Relationship Id="rId9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429" y="-46752"/>
            <a:ext cx="9142571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74200" y="2628781"/>
            <a:ext cx="389882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1" lang="zh-CN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部门：</a:t>
            </a:r>
            <a:r>
              <a:rPr kumimoji="1" lang="en-US" altLang="zh-CN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AJK</a:t>
            </a:r>
            <a:r>
              <a:rPr kumimoji="1" lang="zh-CN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房产技术部</a:t>
            </a:r>
            <a:r>
              <a:rPr kumimoji="1" lang="en-US" altLang="zh-CN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-APP</a:t>
            </a:r>
            <a:r>
              <a:rPr kumimoji="1" lang="zh-CN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技术部</a:t>
            </a:r>
            <a:r>
              <a:rPr kumimoji="1" lang="en-US" altLang="zh-CN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-iOS</a:t>
            </a:r>
            <a:r>
              <a:rPr kumimoji="1" lang="zh-CN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研发部</a:t>
            </a:r>
            <a:endParaRPr kumimoji="1" lang="en-US" altLang="zh-CN" sz="1400" dirty="0">
              <a:solidFill>
                <a:schemeClr val="bg1"/>
              </a:solidFill>
              <a:latin typeface="苹方-简" panose="020B0400000000000000" charset="-122"/>
              <a:ea typeface="苹方-简" panose="020B0400000000000000" charset="-122"/>
              <a:cs typeface="YaHei IKEA"/>
            </a:endParaRPr>
          </a:p>
          <a:p>
            <a:pPr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日期</a:t>
            </a:r>
            <a:r>
              <a:rPr lang="zh-Hans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：</a:t>
            </a:r>
            <a:r>
              <a:rPr lang="en-US" altLang="zh-CN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2019</a:t>
            </a:r>
            <a:r>
              <a:rPr lang="zh-Hans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年</a:t>
            </a:r>
            <a:r>
              <a:rPr lang="en-US" altLang="zh-Han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12</a:t>
            </a:r>
            <a:r>
              <a:rPr lang="zh-Hans" altLang="en-US" sz="1400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月</a:t>
            </a:r>
            <a:endParaRPr lang="en-US" altLang="zh-CN" sz="1400" dirty="0">
              <a:solidFill>
                <a:schemeClr val="bg1"/>
              </a:solidFill>
              <a:latin typeface="苹方-简" panose="020B0400000000000000" charset="-122"/>
              <a:ea typeface="苹方-简" panose="020B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46514" y="1237719"/>
            <a:ext cx="59621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4000" b="1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2</a:t>
            </a:r>
            <a:r>
              <a:rPr lang="en-US" altLang="zh-Hans" sz="4000" b="1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019</a:t>
            </a:r>
            <a:r>
              <a:rPr lang="zh-Hans" altLang="en-US" sz="4000" b="1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年度</a:t>
            </a:r>
            <a:r>
              <a:rPr lang="zh-CN" altLang="en-US" sz="4000" b="1" dirty="0">
                <a:solidFill>
                  <a:schemeClr val="bg1"/>
                </a:solidFill>
                <a:latin typeface="苹方-简" panose="020B0400000000000000" charset="-122"/>
                <a:ea typeface="苹方-简" panose="020B0400000000000000" charset="-122"/>
              </a:rPr>
              <a:t>述职报告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74200" y="2050079"/>
            <a:ext cx="2398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2000" dirty="0">
                <a:solidFill>
                  <a:srgbClr val="FFFFFF"/>
                </a:solidFill>
                <a:latin typeface="苹方-简" panose="020B0400000000000000" charset="-122"/>
                <a:ea typeface="苹方-简" panose="020B0400000000000000" charset="-122"/>
                <a:cs typeface="YaHei IKEA"/>
              </a:rPr>
              <a:t>述职人：钱杰</a:t>
            </a:r>
            <a:endParaRPr kumimoji="1" lang="zh-CN" altLang="en-US" sz="2000" dirty="0">
              <a:solidFill>
                <a:srgbClr val="FFFFFF"/>
              </a:solidFill>
              <a:latin typeface="苹方-简" panose="020B0400000000000000" charset="-122"/>
              <a:ea typeface="苹方-简" panose="020B0400000000000000" charset="-122"/>
              <a:cs typeface="YaHei IK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07056" y="4050093"/>
            <a:ext cx="8821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1" lang="en-US" altLang="zh-CN" sz="900" dirty="0">
                <a:solidFill>
                  <a:srgbClr val="FFFFFF"/>
                </a:solidFill>
                <a:latin typeface="YaHei IKEA"/>
                <a:ea typeface="YaHei IKEA"/>
                <a:cs typeface="YaHei IKEA"/>
              </a:rPr>
              <a:t>www.58.com</a:t>
            </a:r>
            <a:endParaRPr kumimoji="1" lang="zh-CN" altLang="en-US" sz="900" dirty="0">
              <a:solidFill>
                <a:srgbClr val="FFFFFF"/>
              </a:solidFill>
              <a:latin typeface="YaHei IKEA"/>
              <a:ea typeface="YaHei IKEA"/>
              <a:cs typeface="YaHei IKEA"/>
            </a:endParaRPr>
          </a:p>
        </p:txBody>
      </p:sp>
    </p:spTree>
    <p:extLst>
      <p:ext uri="{BB962C8B-B14F-4D97-AF65-F5344CB8AC3E}">
        <p14:creationId xmlns:p14="http://schemas.microsoft.com/office/powerpoint/2010/main" val="2921515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10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效果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99DAC-C08D-D249-A3BD-CD49C79789A0}"/>
              </a:ext>
            </a:extLst>
          </p:cNvPr>
          <p:cNvSpPr txBox="1"/>
          <p:nvPr/>
        </p:nvSpPr>
        <p:spPr>
          <a:xfrm>
            <a:off x="222807" y="679517"/>
            <a:ext cx="5672666" cy="735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对比：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0A51E8-D328-AD48-9053-B4E1A47883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68"/>
          <a:stretch/>
        </p:blipFill>
        <p:spPr>
          <a:xfrm>
            <a:off x="341340" y="1466223"/>
            <a:ext cx="2461013" cy="4470399"/>
          </a:xfrm>
          <a:prstGeom prst="rect">
            <a:avLst/>
          </a:prstGeom>
          <a:ln>
            <a:solidFill>
              <a:schemeClr val="bg1">
                <a:lumMod val="85000"/>
                <a:alpha val="44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C31609-AEFE-9240-8C7F-56368E814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11"/>
          <a:stretch/>
        </p:blipFill>
        <p:spPr>
          <a:xfrm>
            <a:off x="3281054" y="1095661"/>
            <a:ext cx="2289693" cy="48409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B28ECC-0C2A-6D4D-B0F1-0369307575FE}"/>
              </a:ext>
            </a:extLst>
          </p:cNvPr>
          <p:cNvSpPr txBox="1"/>
          <p:nvPr/>
        </p:nvSpPr>
        <p:spPr>
          <a:xfrm>
            <a:off x="599471" y="6168977"/>
            <a:ext cx="194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旧版大内容列表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7B8A0D-BACD-224C-8B42-5CBF3EEC3AC0}"/>
              </a:ext>
            </a:extLst>
          </p:cNvPr>
          <p:cNvSpPr txBox="1"/>
          <p:nvPr/>
        </p:nvSpPr>
        <p:spPr>
          <a:xfrm>
            <a:off x="3426438" y="6168100"/>
            <a:ext cx="228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贝壳找房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资讯列表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53F147-71BB-D24D-8F15-A2720F1E444D}"/>
              </a:ext>
            </a:extLst>
          </p:cNvPr>
          <p:cNvSpPr txBox="1"/>
          <p:nvPr/>
        </p:nvSpPr>
        <p:spPr>
          <a:xfrm>
            <a:off x="5860600" y="1953051"/>
            <a:ext cx="3102746" cy="37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组件复用：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灵活组合成复杂样式，适合大部分业务场景；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高效开发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：短时间实现大量的功能迭代，减少重复设计；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动态更新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：可根据业务要求增加埋点数据、灵活替换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UI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2274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20384" y="6413183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F1E42E4-90F7-C348-9C7D-352344EF35F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90204" pitchFamily="34" charset="0"/>
                <a:ea typeface="微软雅黑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24384" y="934691"/>
            <a:ext cx="8229600" cy="6695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3079" y="2538902"/>
            <a:ext cx="4817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0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</a:t>
            </a:r>
            <a:endParaRPr lang="zh-CN" altLang="en-US" sz="4000" b="1" dirty="0">
              <a:latin typeface="苹方-简" panose="020B0400000000000000" charset="-122"/>
              <a:ea typeface="苹方-简" panose="020B040000000000000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9408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12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概况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721AEC-8317-B747-B1C9-0EAEEA84C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98" y="1576100"/>
            <a:ext cx="1755189" cy="380056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828EA5-8718-E94C-BCBB-6943CEA3F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5826" y="1576100"/>
            <a:ext cx="1755189" cy="380056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463AE5-D650-AC42-8C11-0CD39C4E00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8682" y="1576100"/>
            <a:ext cx="1755189" cy="380056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76002C-5B7E-5C45-BCD3-E4107049279F}"/>
              </a:ext>
            </a:extLst>
          </p:cNvPr>
          <p:cNvSpPr txBox="1"/>
          <p:nvPr/>
        </p:nvSpPr>
        <p:spPr>
          <a:xfrm>
            <a:off x="334041" y="5569173"/>
            <a:ext cx="1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有料首页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5D68CC-E5FF-7F48-B21F-6BFC2E4AAF4D}"/>
              </a:ext>
            </a:extLst>
          </p:cNvPr>
          <p:cNvSpPr txBox="1"/>
          <p:nvPr/>
        </p:nvSpPr>
        <p:spPr>
          <a:xfrm>
            <a:off x="2066360" y="5569173"/>
            <a:ext cx="1520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自定义</a:t>
            </a:r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575CFC-469F-F443-B1C0-0F1909578D9A}"/>
              </a:ext>
            </a:extLst>
          </p:cNvPr>
          <p:cNvSpPr txBox="1"/>
          <p:nvPr/>
        </p:nvSpPr>
        <p:spPr>
          <a:xfrm>
            <a:off x="4033524" y="5569173"/>
            <a:ext cx="1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安居头条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F0031C-C3DA-9A41-823F-23C2521E63E9}"/>
              </a:ext>
            </a:extLst>
          </p:cNvPr>
          <p:cNvSpPr txBox="1"/>
          <p:nvPr/>
        </p:nvSpPr>
        <p:spPr>
          <a:xfrm>
            <a:off x="5711707" y="1633501"/>
            <a:ext cx="32652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业务复杂，多为列表页；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入口多，路径浅，影响整个</a:t>
            </a:r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的性能；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迭代快，历史遗留问题多；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999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/>
      <p:bldP spid="13" grpId="1"/>
      <p:bldP spid="14" grpId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13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措施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585929" y="1719588"/>
            <a:ext cx="66683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加载速度优化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交互优化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代码结构优化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8100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14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加载速度优化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3716956" y="1997839"/>
            <a:ext cx="46040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自定义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下拉刷新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时，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只能拉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取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第一页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（应该是下一页）；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反馈速度慢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页面出现明显闪烁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Toast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Loading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重叠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RPReplay_Final1574010730">
            <a:hlinkClick r:id="" action="ppaction://media"/>
            <a:extLst>
              <a:ext uri="{FF2B5EF4-FFF2-40B4-BE49-F238E27FC236}">
                <a16:creationId xmlns:a16="http://schemas.microsoft.com/office/drawing/2014/main" id="{AA597387-8A93-5443-9F34-E1154BAA0F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0859" y="1576100"/>
            <a:ext cx="2337521" cy="496220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389D10-6A0D-0842-88F1-32C36C0DDAA3}"/>
              </a:ext>
            </a:extLst>
          </p:cNvPr>
          <p:cNvSpPr txBox="1"/>
          <p:nvPr/>
        </p:nvSpPr>
        <p:spPr>
          <a:xfrm>
            <a:off x="0" y="759939"/>
            <a:ext cx="666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、首页下拉刷新优化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635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15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加载速度优化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3421201" y="4631170"/>
            <a:ext cx="4604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RPReplay_Final1574010730">
            <a:hlinkClick r:id="" action="ppaction://media"/>
            <a:extLst>
              <a:ext uri="{FF2B5EF4-FFF2-40B4-BE49-F238E27FC236}">
                <a16:creationId xmlns:a16="http://schemas.microsoft.com/office/drawing/2014/main" id="{AA597387-8A93-5443-9F34-E1154BAA0F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84437" y="1010524"/>
            <a:ext cx="2603944" cy="55277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C18234-3669-A946-893A-D387504E9A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45433" y="1122968"/>
            <a:ext cx="6249461" cy="16202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2EC1AF-0B83-3C48-A61E-B5E9A62013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2800" y="2803350"/>
            <a:ext cx="3829434" cy="3787900"/>
          </a:xfrm>
          <a:prstGeom prst="rect">
            <a:avLst/>
          </a:prstGeom>
        </p:spPr>
      </p:pic>
      <p:pic>
        <p:nvPicPr>
          <p:cNvPr id="21" name="RPReplay_Final1574044457">
            <a:hlinkClick r:id="" action="ppaction://media"/>
            <a:extLst>
              <a:ext uri="{FF2B5EF4-FFF2-40B4-BE49-F238E27FC236}">
                <a16:creationId xmlns:a16="http://schemas.microsoft.com/office/drawing/2014/main" id="{6D38F9EF-EAD5-6F42-98F0-08F7823B023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33371" y="983630"/>
            <a:ext cx="2679182" cy="5651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9150D5-EC76-9147-8669-C58EB77795E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42800" y="2804400"/>
            <a:ext cx="4499644" cy="37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2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55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16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加载速度优化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B4F32-F513-6841-BAF0-3B64BD837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33" y="1575429"/>
            <a:ext cx="2184400" cy="472995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4D605C-1230-EC4F-A8B2-59E76F589B54}"/>
              </a:ext>
            </a:extLst>
          </p:cNvPr>
          <p:cNvSpPr/>
          <p:nvPr/>
        </p:nvSpPr>
        <p:spPr>
          <a:xfrm>
            <a:off x="389467" y="2123733"/>
            <a:ext cx="2252133" cy="16144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A13EB2-F5CE-B642-9A2D-37D4BD0D0743}"/>
              </a:ext>
            </a:extLst>
          </p:cNvPr>
          <p:cNvSpPr/>
          <p:nvPr/>
        </p:nvSpPr>
        <p:spPr>
          <a:xfrm>
            <a:off x="423333" y="4161346"/>
            <a:ext cx="2133600" cy="15821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36E1E-207E-7248-959B-D1D3EA05756F}"/>
              </a:ext>
            </a:extLst>
          </p:cNvPr>
          <p:cNvSpPr txBox="1"/>
          <p:nvPr/>
        </p:nvSpPr>
        <p:spPr>
          <a:xfrm>
            <a:off x="2563798" y="2746585"/>
            <a:ext cx="1465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头部信息</a:t>
            </a:r>
            <a:endParaRPr lang="zh-TW" altLang="en-U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A1F728-A0A0-8F42-83DE-E7F0D52351A8}"/>
              </a:ext>
            </a:extLst>
          </p:cNvPr>
          <p:cNvSpPr txBox="1"/>
          <p:nvPr/>
        </p:nvSpPr>
        <p:spPr>
          <a:xfrm>
            <a:off x="2413519" y="4653349"/>
            <a:ext cx="1843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子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endParaRPr lang="zh-TW" altLang="en-U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B89540-EACD-E648-83D6-32F095DB8402}"/>
              </a:ext>
            </a:extLst>
          </p:cNvPr>
          <p:cNvSpPr txBox="1"/>
          <p:nvPr/>
        </p:nvSpPr>
        <p:spPr>
          <a:xfrm>
            <a:off x="4589287" y="1997839"/>
            <a:ext cx="39281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有料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数据按城市配置，父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和子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监听切换城市行为。在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切换城市时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重复刷新列表；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即时刷新，对首页性能造成影响；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不同城市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不同，子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的即时刷新后又被销毁，毫无意义。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7C7529-FEFD-D146-9BA8-5D36B7D605B1}"/>
              </a:ext>
            </a:extLst>
          </p:cNvPr>
          <p:cNvSpPr txBox="1"/>
          <p:nvPr/>
        </p:nvSpPr>
        <p:spPr>
          <a:xfrm>
            <a:off x="4029240" y="1417305"/>
            <a:ext cx="4870103" cy="480131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解决措施：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、父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仅刷新头部；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、子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中：推荐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切换城市后立刻刷新；其他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记录用户切换城市行为，在 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viewWillAppear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时刷新。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效果：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、可避免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在新城市不存在时的重复刷新；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、减小有料刷新对大首页的影响；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、推荐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作为主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即时更新，提升用户体验。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557627-9508-5845-9E10-9B9AEF2077C2}"/>
              </a:ext>
            </a:extLst>
          </p:cNvPr>
          <p:cNvSpPr txBox="1"/>
          <p:nvPr/>
        </p:nvSpPr>
        <p:spPr>
          <a:xfrm>
            <a:off x="-114934" y="723400"/>
            <a:ext cx="666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、多城市切换优化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110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17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加载速度优化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en-US" altLang="zh-Hans" sz="2400" b="1" dirty="0">
              <a:solidFill>
                <a:srgbClr val="FF0000"/>
              </a:solidFill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193017" y="2597524"/>
            <a:ext cx="3591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Instrument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分析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Usage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TW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BEE98-9BA5-D542-917A-48A99EE8E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7505" y="1561140"/>
            <a:ext cx="6156358" cy="30898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3D1043-E7CB-0245-9921-537CC4BF6495}"/>
              </a:ext>
            </a:extLst>
          </p:cNvPr>
          <p:cNvSpPr txBox="1"/>
          <p:nvPr/>
        </p:nvSpPr>
        <p:spPr>
          <a:xfrm>
            <a:off x="574039" y="4890524"/>
            <a:ext cx="831283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、滑动列表时，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主要耗时在</a:t>
            </a:r>
            <a:r>
              <a:rPr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Masonry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布局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优化方案：整理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说说卡片的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约束逻辑，删掉一部分重复约束，给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布局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简单的组件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一个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固定高度，而不是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全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靠内部元素撑开。</a:t>
            </a:r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耗时减少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en-US" altLang="zh-TW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%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左右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0524D9-241B-A74E-BC7B-8927CB596609}"/>
              </a:ext>
            </a:extLst>
          </p:cNvPr>
          <p:cNvSpPr txBox="1"/>
          <p:nvPr/>
        </p:nvSpPr>
        <p:spPr>
          <a:xfrm>
            <a:off x="-220133" y="752459"/>
            <a:ext cx="666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耗时优化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0789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18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加载速度优化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en-US" altLang="zh-Hans" sz="2400" b="1" dirty="0">
              <a:solidFill>
                <a:srgbClr val="FF0000"/>
              </a:solidFill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3D1043-E7CB-0245-9921-537CC4BF6495}"/>
              </a:ext>
            </a:extLst>
          </p:cNvPr>
          <p:cNvSpPr txBox="1"/>
          <p:nvPr/>
        </p:nvSpPr>
        <p:spPr>
          <a:xfrm>
            <a:off x="286304" y="4438250"/>
            <a:ext cx="87238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、在有料首页静态监测时，发现大量动画占据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资源。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多处轮播动画在不可见时仍在自动播放。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优化方案：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的动画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在页面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didDisappear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时停止；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列表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UITableViewCell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的动画，在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页面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viewD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idDisappear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UITableView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endDisplayCell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进入后台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三个时机都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停止。</a:t>
            </a:r>
          </a:p>
          <a:p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耗时减少</a:t>
            </a:r>
            <a:r>
              <a:rPr lang="en-US" altLang="zh-TW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8%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以上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57431EA-ECB5-5040-82BA-F0FE055439AF}"/>
              </a:ext>
            </a:extLst>
          </p:cNvPr>
          <p:cNvGrpSpPr/>
          <p:nvPr/>
        </p:nvGrpSpPr>
        <p:grpSpPr>
          <a:xfrm>
            <a:off x="286304" y="835345"/>
            <a:ext cx="8569961" cy="3609326"/>
            <a:chOff x="574039" y="1036001"/>
            <a:chExt cx="8569961" cy="36093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0EDC1EE-B43C-4944-907B-9676687BA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4039" y="1036001"/>
              <a:ext cx="7025640" cy="360932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28F1187-327C-5D45-8703-16974053EA55}"/>
                </a:ext>
              </a:extLst>
            </p:cNvPr>
            <p:cNvSpPr/>
            <p:nvPr/>
          </p:nvSpPr>
          <p:spPr>
            <a:xfrm>
              <a:off x="2899317" y="2103730"/>
              <a:ext cx="3288123" cy="3495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D2F8DCC-33B8-164C-9306-D5A217A28967}"/>
                </a:ext>
              </a:extLst>
            </p:cNvPr>
            <p:cNvSpPr/>
            <p:nvPr/>
          </p:nvSpPr>
          <p:spPr>
            <a:xfrm>
              <a:off x="2899316" y="2876374"/>
              <a:ext cx="3288123" cy="2521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B11BAA1-7B7D-DD4E-92E3-412D4719BC19}"/>
                </a:ext>
              </a:extLst>
            </p:cNvPr>
            <p:cNvSpPr/>
            <p:nvPr/>
          </p:nvSpPr>
          <p:spPr>
            <a:xfrm>
              <a:off x="2899315" y="3551609"/>
              <a:ext cx="3288123" cy="2521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774BF1A-F557-0046-ACEE-3DC4DFC4A3C9}"/>
                </a:ext>
              </a:extLst>
            </p:cNvPr>
            <p:cNvSpPr/>
            <p:nvPr/>
          </p:nvSpPr>
          <p:spPr>
            <a:xfrm>
              <a:off x="2899314" y="4276244"/>
              <a:ext cx="3288123" cy="2521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75A4AFA-D10F-CB47-99B6-1391C0557C68}"/>
                </a:ext>
              </a:extLst>
            </p:cNvPr>
            <p:cNvSpPr txBox="1"/>
            <p:nvPr/>
          </p:nvSpPr>
          <p:spPr>
            <a:xfrm>
              <a:off x="6207352" y="2109222"/>
              <a:ext cx="278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600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有料列表话题卡片轮播动画</a:t>
              </a:r>
              <a:endParaRPr lang="zh-TW" altLang="en-US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1BCB26-4B24-E040-881B-3A523A7269FF}"/>
                </a:ext>
              </a:extLst>
            </p:cNvPr>
            <p:cNvSpPr txBox="1"/>
            <p:nvPr/>
          </p:nvSpPr>
          <p:spPr>
            <a:xfrm>
              <a:off x="6241673" y="2833161"/>
              <a:ext cx="2336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600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首页安居头条轮播动画</a:t>
              </a:r>
              <a:endParaRPr lang="zh-TW" altLang="en-US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B08A217-C95A-CD45-B032-1BD88C2A0B65}"/>
                </a:ext>
              </a:extLst>
            </p:cNvPr>
            <p:cNvSpPr txBox="1"/>
            <p:nvPr/>
          </p:nvSpPr>
          <p:spPr>
            <a:xfrm>
              <a:off x="6241672" y="3499484"/>
              <a:ext cx="29023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600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个人中心轮播指示器自动更新</a:t>
              </a:r>
              <a:endParaRPr lang="zh-TW" altLang="en-US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CF1C958-72A2-6B41-9CDB-BEA53BA4F5B8}"/>
                </a:ext>
              </a:extLst>
            </p:cNvPr>
            <p:cNvSpPr txBox="1"/>
            <p:nvPr/>
          </p:nvSpPr>
          <p:spPr>
            <a:xfrm>
              <a:off x="6241672" y="4168909"/>
              <a:ext cx="29023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600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个人中心广告位轮播动画</a:t>
              </a:r>
              <a:endParaRPr lang="zh-TW" altLang="en-US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6485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19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交互优化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43EBF-2C76-A647-8478-3BD6C159C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86" y="1081881"/>
            <a:ext cx="2519902" cy="54564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8478C2-DC84-4544-90AC-75861828E0A5}"/>
              </a:ext>
            </a:extLst>
          </p:cNvPr>
          <p:cNvSpPr txBox="1"/>
          <p:nvPr/>
        </p:nvSpPr>
        <p:spPr>
          <a:xfrm>
            <a:off x="5400562" y="2332767"/>
            <a:ext cx="32582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有料有两个纵向滑动组件，多个横向滑动组件，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如何让横滑时不可竖直滑动？</a:t>
            </a:r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9F38C3-36D6-DC4F-BE54-BC347E0A6580}"/>
              </a:ext>
            </a:extLst>
          </p:cNvPr>
          <p:cNvSpPr/>
          <p:nvPr/>
        </p:nvSpPr>
        <p:spPr>
          <a:xfrm>
            <a:off x="304799" y="2082799"/>
            <a:ext cx="2760133" cy="12869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ADBAC6-9236-6748-9054-E91701EEB0FD}"/>
              </a:ext>
            </a:extLst>
          </p:cNvPr>
          <p:cNvSpPr txBox="1"/>
          <p:nvPr/>
        </p:nvSpPr>
        <p:spPr>
          <a:xfrm>
            <a:off x="2382302" y="2736245"/>
            <a:ext cx="233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</a:t>
            </a:r>
            <a:endParaRPr lang="zh-TW" altLang="en-U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6A28E2-D492-764E-96D1-0A31F4A665A3}"/>
              </a:ext>
            </a:extLst>
          </p:cNvPr>
          <p:cNvSpPr/>
          <p:nvPr/>
        </p:nvSpPr>
        <p:spPr>
          <a:xfrm>
            <a:off x="304799" y="3429000"/>
            <a:ext cx="2760133" cy="4402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35D135-AF51-E94E-80CD-F8CA1294F2B2}"/>
              </a:ext>
            </a:extLst>
          </p:cNvPr>
          <p:cNvSpPr txBox="1"/>
          <p:nvPr/>
        </p:nvSpPr>
        <p:spPr>
          <a:xfrm>
            <a:off x="2984075" y="3469116"/>
            <a:ext cx="233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UIScrollView</a:t>
            </a:r>
            <a:endParaRPr lang="zh-TW" altLang="en-U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F4FE7B-3527-D543-8A12-C2E623D1AE18}"/>
              </a:ext>
            </a:extLst>
          </p:cNvPr>
          <p:cNvSpPr/>
          <p:nvPr/>
        </p:nvSpPr>
        <p:spPr>
          <a:xfrm>
            <a:off x="304799" y="4017636"/>
            <a:ext cx="2760133" cy="12869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12D60-6618-9946-9100-9197D3D11E3C}"/>
              </a:ext>
            </a:extLst>
          </p:cNvPr>
          <p:cNvSpPr txBox="1"/>
          <p:nvPr/>
        </p:nvSpPr>
        <p:spPr>
          <a:xfrm>
            <a:off x="2402669" y="4272775"/>
            <a:ext cx="233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</a:t>
            </a:r>
            <a:endParaRPr lang="zh-TW" altLang="en-U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080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24384" y="0"/>
            <a:ext cx="9142571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20384" y="6413183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F1E42E4-90F7-C348-9C7D-352344EF35F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90204" pitchFamily="34" charset="0"/>
                <a:ea typeface="微软雅黑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50825" y="89645"/>
            <a:ext cx="8278495" cy="78295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苹方-简" panose="020B0400000000000000" charset="-122"/>
                <a:ea typeface="苹方-简" panose="020B0400000000000000" charset="-122"/>
              </a:rPr>
              <a:t>自我介绍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-简" panose="020B0400000000000000" charset="-122"/>
              <a:ea typeface="苹方-简" panose="020B0400000000000000" charset="-122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24384" y="934691"/>
            <a:ext cx="8229600" cy="6695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24165CC-D6AF-364B-A7C9-F5353B507C1D}"/>
              </a:ext>
            </a:extLst>
          </p:cNvPr>
          <p:cNvSpPr txBox="1"/>
          <p:nvPr/>
        </p:nvSpPr>
        <p:spPr>
          <a:xfrm>
            <a:off x="145143" y="1345626"/>
            <a:ext cx="776514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姓名：钱杰</a:t>
            </a:r>
            <a:endParaRPr lang="en-US" altLang="zh-Hans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部门：</a:t>
            </a:r>
            <a:r>
              <a:rPr lang="en-US" altLang="zh-Han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AJK</a:t>
            </a:r>
            <a:r>
              <a:rPr lang="zh-CN" altLang="en-U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房产技术部</a:t>
            </a:r>
            <a:r>
              <a:rPr lang="en-US" altLang="zh-CN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-</a:t>
            </a:r>
            <a:r>
              <a:rPr lang="en-US" altLang="zh-Han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APP</a:t>
            </a:r>
            <a:r>
              <a:rPr lang="zh-CN" altLang="en-U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技术部</a:t>
            </a:r>
            <a:r>
              <a:rPr lang="en-US" altLang="zh-CN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-</a:t>
            </a:r>
            <a:r>
              <a:rPr lang="en-US" altLang="zh-Han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iOS</a:t>
            </a:r>
            <a:r>
              <a:rPr lang="zh-CN" altLang="en-US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研发部</a:t>
            </a:r>
            <a:endParaRPr lang="en-US" altLang="zh-Hans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4107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20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交互优化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478C2-DC84-4544-90AC-75861828E0A5}"/>
              </a:ext>
            </a:extLst>
          </p:cNvPr>
          <p:cNvSpPr txBox="1"/>
          <p:nvPr/>
        </p:nvSpPr>
        <p:spPr>
          <a:xfrm>
            <a:off x="306229" y="837436"/>
            <a:ext cx="88363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方案一：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在每个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UIScrollView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方法里，获取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scrollViewWillBeginDragging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scrollViewDidEndDragging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事件，层层传递到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，来控制纵向滑动的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AJKScrollView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AIFTableView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scrollEnabled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0CC4E-8C8C-E74F-9703-63ED9B989417}"/>
              </a:ext>
            </a:extLst>
          </p:cNvPr>
          <p:cNvSpPr txBox="1"/>
          <p:nvPr/>
        </p:nvSpPr>
        <p:spPr>
          <a:xfrm>
            <a:off x="304800" y="2833671"/>
            <a:ext cx="8837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缺点：代码繁琐，每新增一个横滑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都要写这套逻辑，不好维护。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5699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46" y="-33867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21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交互优化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478C2-DC84-4544-90AC-75861828E0A5}"/>
              </a:ext>
            </a:extLst>
          </p:cNvPr>
          <p:cNvSpPr txBox="1"/>
          <p:nvPr/>
        </p:nvSpPr>
        <p:spPr>
          <a:xfrm>
            <a:off x="304800" y="837436"/>
            <a:ext cx="88377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方案二：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AJKScrollView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hitTest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方法里，设置触摸 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UICollectionViewCell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时，禁止滚动。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AEA21D-6391-2C4D-BD30-C6BE304102B5}"/>
              </a:ext>
            </a:extLst>
          </p:cNvPr>
          <p:cNvSpPr/>
          <p:nvPr/>
        </p:nvSpPr>
        <p:spPr>
          <a:xfrm>
            <a:off x="304799" y="2265097"/>
            <a:ext cx="8568267" cy="2308324"/>
          </a:xfrm>
          <a:prstGeom prst="rect">
            <a:avLst/>
          </a:prstGeom>
          <a:solidFill>
            <a:schemeClr val="bg1">
              <a:lumMod val="85000"/>
              <a:alpha val="30000"/>
            </a:schemeClr>
          </a:solidFill>
        </p:spPr>
        <p:txBody>
          <a:bodyPr wrap="square">
            <a:spAutoFit/>
          </a:bodyPr>
          <a:lstStyle/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 (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*)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hitTest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:(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CGPoint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)point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withEvent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:(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UIEvent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*)event {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*view = [super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hitTest:point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withEvent:event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];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self.scrollEnabled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= ![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view.superview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isKindOfClass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UICollectionViewCell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class]];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return view;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0CC4E-8C8C-E74F-9703-63ED9B989417}"/>
              </a:ext>
            </a:extLst>
          </p:cNvPr>
          <p:cNvSpPr txBox="1"/>
          <p:nvPr/>
        </p:nvSpPr>
        <p:spPr>
          <a:xfrm>
            <a:off x="304799" y="4610042"/>
            <a:ext cx="8837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优点：让所有横滑的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都不能响应纵向滑动；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缺点：手指在</a:t>
            </a:r>
            <a:r>
              <a:rPr lang="en-US" altLang="zh-TW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UICollectionView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触摸不能纵滑，阻断了交互，用户体验不佳。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9943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46" y="-33867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22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交互优化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478C2-DC84-4544-90AC-75861828E0A5}"/>
              </a:ext>
            </a:extLst>
          </p:cNvPr>
          <p:cNvSpPr txBox="1"/>
          <p:nvPr/>
        </p:nvSpPr>
        <p:spPr>
          <a:xfrm>
            <a:off x="304800" y="837436"/>
            <a:ext cx="8837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方案三：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控制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AJKScrollView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的手势响应，仅在另一手势的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UITableView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时可同时响应手势。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AEA21D-6391-2C4D-BD30-C6BE304102B5}"/>
              </a:ext>
            </a:extLst>
          </p:cNvPr>
          <p:cNvSpPr/>
          <p:nvPr/>
        </p:nvSpPr>
        <p:spPr>
          <a:xfrm>
            <a:off x="287152" y="2386716"/>
            <a:ext cx="8568267" cy="3693319"/>
          </a:xfrm>
          <a:prstGeom prst="rect">
            <a:avLst/>
          </a:prstGeom>
          <a:solidFill>
            <a:schemeClr val="bg1">
              <a:lumMod val="85000"/>
              <a:alpha val="30000"/>
            </a:schemeClr>
          </a:solidFill>
        </p:spPr>
        <p:txBody>
          <a:bodyPr wrap="square">
            <a:spAutoFit/>
          </a:bodyPr>
          <a:lstStyle/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 (BOOL)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:(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*)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shouldRecognizeSimultaneouslyWithGestureRecognizer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:(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*)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otherGestureRecognizer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{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if ([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isKindOfClass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UIPanGestureRecognizer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class]] &amp;&amp; 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otherGestureRecognizer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isKindOfClass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UIPanGestureRecognizer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class]]) {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    if ([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otherGestureRecognizer.view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isKindOfClass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:[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UITableView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class]]) {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        return YES;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    }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}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   return NO;</a:t>
            </a:r>
          </a:p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0CC4E-8C8C-E74F-9703-63ED9B989417}"/>
              </a:ext>
            </a:extLst>
          </p:cNvPr>
          <p:cNvSpPr txBox="1"/>
          <p:nvPr/>
        </p:nvSpPr>
        <p:spPr>
          <a:xfrm>
            <a:off x="304799" y="5888890"/>
            <a:ext cx="8837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优点：覆盖了所有横滑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的场景，用户体验流畅。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403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23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代码结构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</a:rPr>
              <a:t>优化</a:t>
            </a:r>
            <a:endParaRPr lang="en-US" altLang="zh-Hans" sz="2400" b="1" dirty="0">
              <a:solidFill>
                <a:srgbClr val="FF0000"/>
              </a:solidFill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5862918" y="1359550"/>
            <a:ext cx="31541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抽离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10+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个旧版有料卡片，提供给其他业务方（如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个人中心</a:t>
            </a:r>
            <a:r>
              <a:rPr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收藏关注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页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、个人中心</a:t>
            </a:r>
            <a:r>
              <a:rPr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我的话题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、业主频道等）复用。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MVVM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结构，通过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Row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Manager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Event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Manager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分别处理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Row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的样式与点击事件。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维护成本低，可复用性强。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" name="组合 71">
            <a:extLst>
              <a:ext uri="{FF2B5EF4-FFF2-40B4-BE49-F238E27FC236}">
                <a16:creationId xmlns:a16="http://schemas.microsoft.com/office/drawing/2014/main" id="{E9297D92-D667-4344-9608-A0161BD63B3F}"/>
              </a:ext>
            </a:extLst>
          </p:cNvPr>
          <p:cNvGrpSpPr/>
          <p:nvPr/>
        </p:nvGrpSpPr>
        <p:grpSpPr>
          <a:xfrm>
            <a:off x="0" y="1047978"/>
            <a:ext cx="5641212" cy="4762043"/>
            <a:chOff x="1247296" y="1112917"/>
            <a:chExt cx="7550259" cy="5357670"/>
          </a:xfrm>
        </p:grpSpPr>
        <p:grpSp>
          <p:nvGrpSpPr>
            <p:cNvPr id="7" name="组合 37">
              <a:extLst>
                <a:ext uri="{FF2B5EF4-FFF2-40B4-BE49-F238E27FC236}">
                  <a16:creationId xmlns:a16="http://schemas.microsoft.com/office/drawing/2014/main" id="{425EF9FE-CE0B-3C43-80A9-2D8DB99A0A9E}"/>
                </a:ext>
              </a:extLst>
            </p:cNvPr>
            <p:cNvGrpSpPr/>
            <p:nvPr/>
          </p:nvGrpSpPr>
          <p:grpSpPr>
            <a:xfrm>
              <a:off x="1247296" y="1112917"/>
              <a:ext cx="7550259" cy="5357670"/>
              <a:chOff x="1247296" y="1077292"/>
              <a:chExt cx="7550259" cy="5357670"/>
            </a:xfrm>
          </p:grpSpPr>
          <p:sp>
            <p:nvSpPr>
              <p:cNvPr id="23" name="矩形 1">
                <a:extLst>
                  <a:ext uri="{FF2B5EF4-FFF2-40B4-BE49-F238E27FC236}">
                    <a16:creationId xmlns:a16="http://schemas.microsoft.com/office/drawing/2014/main" id="{364ACA5C-01CE-0C4F-8428-3516CF8DB12B}"/>
                  </a:ext>
                </a:extLst>
              </p:cNvPr>
              <p:cNvSpPr/>
              <p:nvPr/>
            </p:nvSpPr>
            <p:spPr>
              <a:xfrm>
                <a:off x="1313071" y="1077292"/>
                <a:ext cx="7484484" cy="5357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 dirty="0"/>
              </a:p>
            </p:txBody>
          </p:sp>
          <p:sp>
            <p:nvSpPr>
              <p:cNvPr id="24" name="文本框 9">
                <a:extLst>
                  <a:ext uri="{FF2B5EF4-FFF2-40B4-BE49-F238E27FC236}">
                    <a16:creationId xmlns:a16="http://schemas.microsoft.com/office/drawing/2014/main" id="{DC941717-2829-D84D-83B4-E6990D8DA523}"/>
                  </a:ext>
                </a:extLst>
              </p:cNvPr>
              <p:cNvSpPr txBox="1"/>
              <p:nvPr/>
            </p:nvSpPr>
            <p:spPr>
              <a:xfrm>
                <a:off x="1247296" y="3149483"/>
                <a:ext cx="1342840" cy="7874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Hans" sz="1600" dirty="0" err="1">
                    <a:solidFill>
                      <a:schemeClr val="tx1"/>
                    </a:solidFill>
                  </a:rPr>
                  <a:t>ZiXun</a:t>
                </a:r>
                <a:r>
                  <a:rPr kumimoji="1" lang="zh-Hans" altLang="en-US" sz="1600" dirty="0">
                    <a:solidFill>
                      <a:schemeClr val="tx1"/>
                    </a:solidFill>
                  </a:rPr>
                  <a:t> </a:t>
                </a:r>
                <a:r>
                  <a:rPr kumimoji="1" lang="en-US" altLang="zh-Hans" sz="1600" dirty="0">
                    <a:solidFill>
                      <a:schemeClr val="tx1"/>
                    </a:solidFill>
                  </a:rPr>
                  <a:t>Module</a:t>
                </a:r>
                <a:endParaRPr kumimoji="1" lang="zh-CN" alt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" name="组合 23">
                <a:extLst>
                  <a:ext uri="{FF2B5EF4-FFF2-40B4-BE49-F238E27FC236}">
                    <a16:creationId xmlns:a16="http://schemas.microsoft.com/office/drawing/2014/main" id="{DCC5DE4C-1DF1-584C-B7EC-D968BB981C98}"/>
                  </a:ext>
                </a:extLst>
              </p:cNvPr>
              <p:cNvGrpSpPr/>
              <p:nvPr/>
            </p:nvGrpSpPr>
            <p:grpSpPr>
              <a:xfrm>
                <a:off x="2655911" y="1301329"/>
                <a:ext cx="5638216" cy="2320395"/>
                <a:chOff x="2655911" y="1336954"/>
                <a:chExt cx="5638216" cy="2320395"/>
              </a:xfrm>
            </p:grpSpPr>
            <p:sp>
              <p:nvSpPr>
                <p:cNvPr id="29" name="矩形 2">
                  <a:extLst>
                    <a:ext uri="{FF2B5EF4-FFF2-40B4-BE49-F238E27FC236}">
                      <a16:creationId xmlns:a16="http://schemas.microsoft.com/office/drawing/2014/main" id="{774705D8-7D8E-9B42-BC7C-D63E6BEAC5C7}"/>
                    </a:ext>
                  </a:extLst>
                </p:cNvPr>
                <p:cNvSpPr/>
                <p:nvPr/>
              </p:nvSpPr>
              <p:spPr>
                <a:xfrm>
                  <a:off x="2655911" y="1336954"/>
                  <a:ext cx="5638216" cy="2320395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zh-Hans" altLang="en-US" dirty="0"/>
                    <a:t> </a:t>
                  </a:r>
                  <a:endParaRPr kumimoji="1" lang="zh-CN" altLang="en-US" dirty="0"/>
                </a:p>
              </p:txBody>
            </p:sp>
            <p:sp>
              <p:nvSpPr>
                <p:cNvPr id="30" name="文本框 10">
                  <a:extLst>
                    <a:ext uri="{FF2B5EF4-FFF2-40B4-BE49-F238E27FC236}">
                      <a16:creationId xmlns:a16="http://schemas.microsoft.com/office/drawing/2014/main" id="{25E88D16-47E8-0944-8FAF-D0E4355E01AD}"/>
                    </a:ext>
                  </a:extLst>
                </p:cNvPr>
                <p:cNvSpPr txBox="1"/>
                <p:nvPr/>
              </p:nvSpPr>
              <p:spPr>
                <a:xfrm>
                  <a:off x="2686518" y="2053807"/>
                  <a:ext cx="955711" cy="75187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400" dirty="0">
                      <a:solidFill>
                        <a:schemeClr val="tx1"/>
                      </a:solidFill>
                    </a:rPr>
                    <a:t>R</a:t>
                  </a:r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ow</a:t>
                  </a:r>
                </a:p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Manager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31" name="组合 19">
                  <a:extLst>
                    <a:ext uri="{FF2B5EF4-FFF2-40B4-BE49-F238E27FC236}">
                      <a16:creationId xmlns:a16="http://schemas.microsoft.com/office/drawing/2014/main" id="{70A225B7-A49C-D141-B010-45FE5344C90B}"/>
                    </a:ext>
                  </a:extLst>
                </p:cNvPr>
                <p:cNvGrpSpPr/>
                <p:nvPr/>
              </p:nvGrpSpPr>
              <p:grpSpPr>
                <a:xfrm>
                  <a:off x="3542106" y="1525119"/>
                  <a:ext cx="4650357" cy="792841"/>
                  <a:chOff x="3542106" y="1703247"/>
                  <a:chExt cx="4650357" cy="792841"/>
                </a:xfrm>
              </p:grpSpPr>
              <p:sp>
                <p:nvSpPr>
                  <p:cNvPr id="38" name="矩形 25">
                    <a:extLst>
                      <a:ext uri="{FF2B5EF4-FFF2-40B4-BE49-F238E27FC236}">
                        <a16:creationId xmlns:a16="http://schemas.microsoft.com/office/drawing/2014/main" id="{34D7450C-7D7B-1149-9AA4-C905F34402FB}"/>
                      </a:ext>
                    </a:extLst>
                  </p:cNvPr>
                  <p:cNvSpPr/>
                  <p:nvPr/>
                </p:nvSpPr>
                <p:spPr>
                  <a:xfrm>
                    <a:off x="3542106" y="1703247"/>
                    <a:ext cx="4650357" cy="792841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zh-Hans" altLang="en-US" dirty="0"/>
                      <a:t> </a:t>
                    </a:r>
                    <a:endParaRPr kumimoji="1" lang="zh-CN" altLang="en-US" dirty="0"/>
                  </a:p>
                </p:txBody>
              </p:sp>
              <p:sp>
                <p:nvSpPr>
                  <p:cNvPr id="39" name="文本框 26">
                    <a:extLst>
                      <a:ext uri="{FF2B5EF4-FFF2-40B4-BE49-F238E27FC236}">
                        <a16:creationId xmlns:a16="http://schemas.microsoft.com/office/drawing/2014/main" id="{3031D40D-D6D9-E34B-8EC3-906CDC9C92BE}"/>
                      </a:ext>
                    </a:extLst>
                  </p:cNvPr>
                  <p:cNvSpPr txBox="1"/>
                  <p:nvPr/>
                </p:nvSpPr>
                <p:spPr>
                  <a:xfrm>
                    <a:off x="3806304" y="1931318"/>
                    <a:ext cx="1136054" cy="51940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Row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A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–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1</a:t>
                    </a:r>
                    <a:endParaRPr kumimoji="1"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0" name="矩形 27">
                    <a:extLst>
                      <a:ext uri="{FF2B5EF4-FFF2-40B4-BE49-F238E27FC236}">
                        <a16:creationId xmlns:a16="http://schemas.microsoft.com/office/drawing/2014/main" id="{F4B31D55-2DD1-004F-A47D-A4AAF44AD450}"/>
                      </a:ext>
                    </a:extLst>
                  </p:cNvPr>
                  <p:cNvSpPr/>
                  <p:nvPr/>
                </p:nvSpPr>
                <p:spPr>
                  <a:xfrm>
                    <a:off x="5009303" y="1834852"/>
                    <a:ext cx="1443600" cy="55440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cell</a:t>
                    </a:r>
                    <a:endParaRPr kumimoji="1" lang="zh-CN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1" name="矩形 28">
                    <a:extLst>
                      <a:ext uri="{FF2B5EF4-FFF2-40B4-BE49-F238E27FC236}">
                        <a16:creationId xmlns:a16="http://schemas.microsoft.com/office/drawing/2014/main" id="{C0AC0C30-8DED-1445-8AC8-A3A1BBF07BD2}"/>
                      </a:ext>
                    </a:extLst>
                  </p:cNvPr>
                  <p:cNvSpPr/>
                  <p:nvPr/>
                </p:nvSpPr>
                <p:spPr>
                  <a:xfrm>
                    <a:off x="6608853" y="1823421"/>
                    <a:ext cx="1443600" cy="55440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cell</a:t>
                    </a:r>
                    <a:r>
                      <a:rPr kumimoji="1" lang="zh-Hans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model</a:t>
                    </a:r>
                    <a:endParaRPr kumimoji="1" lang="zh-CN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2" name="组合 30">
                  <a:extLst>
                    <a:ext uri="{FF2B5EF4-FFF2-40B4-BE49-F238E27FC236}">
                      <a16:creationId xmlns:a16="http://schemas.microsoft.com/office/drawing/2014/main" id="{FD9C153B-518B-0345-B7BD-EAF929CA7CC2}"/>
                    </a:ext>
                  </a:extLst>
                </p:cNvPr>
                <p:cNvGrpSpPr/>
                <p:nvPr/>
              </p:nvGrpSpPr>
              <p:grpSpPr>
                <a:xfrm>
                  <a:off x="3542105" y="2533421"/>
                  <a:ext cx="4650357" cy="792841"/>
                  <a:chOff x="3542106" y="1703247"/>
                  <a:chExt cx="4650357" cy="792841"/>
                </a:xfrm>
              </p:grpSpPr>
              <p:sp>
                <p:nvSpPr>
                  <p:cNvPr id="34" name="矩形 31">
                    <a:extLst>
                      <a:ext uri="{FF2B5EF4-FFF2-40B4-BE49-F238E27FC236}">
                        <a16:creationId xmlns:a16="http://schemas.microsoft.com/office/drawing/2014/main" id="{EDCA9161-E380-234D-94DA-FEFD471B9EF6}"/>
                      </a:ext>
                    </a:extLst>
                  </p:cNvPr>
                  <p:cNvSpPr/>
                  <p:nvPr/>
                </p:nvSpPr>
                <p:spPr>
                  <a:xfrm>
                    <a:off x="3542106" y="1703247"/>
                    <a:ext cx="4650357" cy="792841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zh-Hans" altLang="en-US" dirty="0"/>
                      <a:t> </a:t>
                    </a:r>
                    <a:endParaRPr kumimoji="1" lang="zh-CN" altLang="en-US" dirty="0"/>
                  </a:p>
                </p:txBody>
              </p:sp>
              <p:sp>
                <p:nvSpPr>
                  <p:cNvPr id="35" name="文本框 32">
                    <a:extLst>
                      <a:ext uri="{FF2B5EF4-FFF2-40B4-BE49-F238E27FC236}">
                        <a16:creationId xmlns:a16="http://schemas.microsoft.com/office/drawing/2014/main" id="{8AA22413-5143-A64A-96B6-4ED1929404C4}"/>
                      </a:ext>
                    </a:extLst>
                  </p:cNvPr>
                  <p:cNvSpPr txBox="1"/>
                  <p:nvPr/>
                </p:nvSpPr>
                <p:spPr>
                  <a:xfrm>
                    <a:off x="3806306" y="1842348"/>
                    <a:ext cx="1332417" cy="33669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Row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B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–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Hans" altLang="en-US" sz="12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200" dirty="0">
                        <a:solidFill>
                          <a:schemeClr val="tx1"/>
                        </a:solidFill>
                      </a:rPr>
                      <a:t>2</a:t>
                    </a:r>
                    <a:endParaRPr kumimoji="1"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矩形 33">
                    <a:extLst>
                      <a:ext uri="{FF2B5EF4-FFF2-40B4-BE49-F238E27FC236}">
                        <a16:creationId xmlns:a16="http://schemas.microsoft.com/office/drawing/2014/main" id="{3EBB7560-1DA6-3448-9151-6F6D124C4139}"/>
                      </a:ext>
                    </a:extLst>
                  </p:cNvPr>
                  <p:cNvSpPr/>
                  <p:nvPr/>
                </p:nvSpPr>
                <p:spPr>
                  <a:xfrm>
                    <a:off x="5009302" y="1834853"/>
                    <a:ext cx="1443600" cy="55440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cell</a:t>
                    </a:r>
                    <a:endParaRPr kumimoji="1" lang="zh-CN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7" name="矩形 34">
                    <a:extLst>
                      <a:ext uri="{FF2B5EF4-FFF2-40B4-BE49-F238E27FC236}">
                        <a16:creationId xmlns:a16="http://schemas.microsoft.com/office/drawing/2014/main" id="{517F2B9F-2515-0A47-8622-20A47DEEB95D}"/>
                      </a:ext>
                    </a:extLst>
                  </p:cNvPr>
                  <p:cNvSpPr/>
                  <p:nvPr/>
                </p:nvSpPr>
                <p:spPr>
                  <a:xfrm>
                    <a:off x="6608853" y="1823421"/>
                    <a:ext cx="1443600" cy="55440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cell</a:t>
                    </a:r>
                    <a:r>
                      <a:rPr kumimoji="1" lang="zh-Hans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Hans" sz="1400" dirty="0">
                        <a:solidFill>
                          <a:schemeClr val="tx1"/>
                        </a:solidFill>
                      </a:rPr>
                      <a:t>model</a:t>
                    </a:r>
                    <a:endParaRPr kumimoji="1" lang="zh-CN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" name="文本框 20">
                  <a:extLst>
                    <a:ext uri="{FF2B5EF4-FFF2-40B4-BE49-F238E27FC236}">
                      <a16:creationId xmlns:a16="http://schemas.microsoft.com/office/drawing/2014/main" id="{C016734E-CBF1-554E-BCF1-E56BA4827BFA}"/>
                    </a:ext>
                  </a:extLst>
                </p:cNvPr>
                <p:cNvSpPr txBox="1"/>
                <p:nvPr/>
              </p:nvSpPr>
              <p:spPr>
                <a:xfrm>
                  <a:off x="5336262" y="3185109"/>
                  <a:ext cx="372217" cy="45890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Hans" dirty="0">
                      <a:solidFill>
                        <a:schemeClr val="tx1"/>
                      </a:solidFill>
                    </a:rPr>
                    <a:t>…</a:t>
                  </a:r>
                  <a:endParaRPr kumimoji="1" lang="zh-CN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8" name="矩形 39">
                <a:extLst>
                  <a:ext uri="{FF2B5EF4-FFF2-40B4-BE49-F238E27FC236}">
                    <a16:creationId xmlns:a16="http://schemas.microsoft.com/office/drawing/2014/main" id="{F64B1AF7-AF82-6340-9878-BEB133711AB9}"/>
                  </a:ext>
                </a:extLst>
              </p:cNvPr>
              <p:cNvSpPr/>
              <p:nvPr/>
            </p:nvSpPr>
            <p:spPr>
              <a:xfrm>
                <a:off x="2655911" y="3820451"/>
                <a:ext cx="5638216" cy="248125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Hans" altLang="en-US" dirty="0"/>
                  <a:t> </a:t>
                </a:r>
                <a:endParaRPr kumimoji="1" lang="zh-CN" altLang="en-US" dirty="0"/>
              </a:p>
            </p:txBody>
          </p:sp>
        </p:grpSp>
        <p:sp>
          <p:nvSpPr>
            <p:cNvPr id="8" name="文本框 43">
              <a:extLst>
                <a:ext uri="{FF2B5EF4-FFF2-40B4-BE49-F238E27FC236}">
                  <a16:creationId xmlns:a16="http://schemas.microsoft.com/office/drawing/2014/main" id="{6C90A20B-DCBD-864B-BCA0-1BDFA95CAABE}"/>
                </a:ext>
              </a:extLst>
            </p:cNvPr>
            <p:cNvSpPr txBox="1"/>
            <p:nvPr/>
          </p:nvSpPr>
          <p:spPr>
            <a:xfrm>
              <a:off x="5358588" y="5777060"/>
              <a:ext cx="372218" cy="4589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Hans" dirty="0">
                  <a:solidFill>
                    <a:schemeClr val="tx1"/>
                  </a:solidFill>
                </a:rPr>
                <a:t>…</a:t>
              </a:r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9" name="组合 63">
              <a:extLst>
                <a:ext uri="{FF2B5EF4-FFF2-40B4-BE49-F238E27FC236}">
                  <a16:creationId xmlns:a16="http://schemas.microsoft.com/office/drawing/2014/main" id="{474BA985-9D4D-2E40-A3EB-54EFE243E1FE}"/>
                </a:ext>
              </a:extLst>
            </p:cNvPr>
            <p:cNvGrpSpPr/>
            <p:nvPr/>
          </p:nvGrpSpPr>
          <p:grpSpPr>
            <a:xfrm>
              <a:off x="2642836" y="3951148"/>
              <a:ext cx="5387213" cy="1811480"/>
              <a:chOff x="2642836" y="3951148"/>
              <a:chExt cx="5387213" cy="1811480"/>
            </a:xfrm>
          </p:grpSpPr>
          <p:sp>
            <p:nvSpPr>
              <p:cNvPr id="10" name="文本框 40">
                <a:extLst>
                  <a:ext uri="{FF2B5EF4-FFF2-40B4-BE49-F238E27FC236}">
                    <a16:creationId xmlns:a16="http://schemas.microsoft.com/office/drawing/2014/main" id="{40FC392F-12A5-CE44-B16E-874D0F5EBD3C}"/>
                  </a:ext>
                </a:extLst>
              </p:cNvPr>
              <p:cNvSpPr txBox="1"/>
              <p:nvPr/>
            </p:nvSpPr>
            <p:spPr>
              <a:xfrm>
                <a:off x="2642836" y="4522728"/>
                <a:ext cx="955711" cy="7518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Hans" sz="1400" dirty="0">
                    <a:solidFill>
                      <a:schemeClr val="tx1"/>
                    </a:solidFill>
                  </a:rPr>
                  <a:t>Event</a:t>
                </a:r>
              </a:p>
              <a:p>
                <a:pPr algn="ctr"/>
                <a:r>
                  <a:rPr kumimoji="1" lang="en-US" altLang="zh-Hans" sz="1400" dirty="0">
                    <a:solidFill>
                      <a:schemeClr val="tx1"/>
                    </a:solidFill>
                  </a:rPr>
                  <a:t>Manager</a:t>
                </a:r>
                <a:endParaRPr kumimoji="1" lang="zh-CN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组合 35">
                <a:extLst>
                  <a:ext uri="{FF2B5EF4-FFF2-40B4-BE49-F238E27FC236}">
                    <a16:creationId xmlns:a16="http://schemas.microsoft.com/office/drawing/2014/main" id="{F713C35E-15F4-CB47-AD5E-E6F1D76A05A0}"/>
                  </a:ext>
                </a:extLst>
              </p:cNvPr>
              <p:cNvGrpSpPr/>
              <p:nvPr/>
            </p:nvGrpSpPr>
            <p:grpSpPr>
              <a:xfrm>
                <a:off x="3355701" y="3951148"/>
                <a:ext cx="4650357" cy="792841"/>
                <a:chOff x="3355701" y="3951148"/>
                <a:chExt cx="4650357" cy="792841"/>
              </a:xfrm>
            </p:grpSpPr>
            <p:sp>
              <p:nvSpPr>
                <p:cNvPr id="18" name="矩形 48">
                  <a:extLst>
                    <a:ext uri="{FF2B5EF4-FFF2-40B4-BE49-F238E27FC236}">
                      <a16:creationId xmlns:a16="http://schemas.microsoft.com/office/drawing/2014/main" id="{EBFA9D9C-BC99-4449-B0C4-6267340CCC87}"/>
                    </a:ext>
                  </a:extLst>
                </p:cNvPr>
                <p:cNvSpPr/>
                <p:nvPr/>
              </p:nvSpPr>
              <p:spPr>
                <a:xfrm>
                  <a:off x="3355701" y="3951148"/>
                  <a:ext cx="4650357" cy="79284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zh-Hans" altLang="en-US" dirty="0"/>
                    <a:t> </a:t>
                  </a:r>
                  <a:endParaRPr kumimoji="1" lang="zh-CN" altLang="en-US" dirty="0"/>
                </a:p>
              </p:txBody>
            </p:sp>
            <p:sp>
              <p:nvSpPr>
                <p:cNvPr id="19" name="文本框 49">
                  <a:extLst>
                    <a:ext uri="{FF2B5EF4-FFF2-40B4-BE49-F238E27FC236}">
                      <a16:creationId xmlns:a16="http://schemas.microsoft.com/office/drawing/2014/main" id="{358F9F18-1498-834A-95CD-C868534DCB2C}"/>
                    </a:ext>
                  </a:extLst>
                </p:cNvPr>
                <p:cNvSpPr txBox="1"/>
                <p:nvPr/>
              </p:nvSpPr>
              <p:spPr>
                <a:xfrm>
                  <a:off x="3573661" y="4109388"/>
                  <a:ext cx="972365" cy="51940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Row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A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–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Type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1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矩形 50">
                  <a:extLst>
                    <a:ext uri="{FF2B5EF4-FFF2-40B4-BE49-F238E27FC236}">
                      <a16:creationId xmlns:a16="http://schemas.microsoft.com/office/drawing/2014/main" id="{D7C44A4E-B212-AE44-B6F3-D8AF7317F56A}"/>
                    </a:ext>
                  </a:extLst>
                </p:cNvPr>
                <p:cNvSpPr/>
                <p:nvPr/>
              </p:nvSpPr>
              <p:spPr>
                <a:xfrm>
                  <a:off x="4505169" y="4074629"/>
                  <a:ext cx="1126681" cy="545876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Action</a:t>
                  </a:r>
                  <a:r>
                    <a:rPr kumimoji="1" lang="zh-Hans" altLang="en-US" sz="14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1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矩形 51">
                  <a:extLst>
                    <a:ext uri="{FF2B5EF4-FFF2-40B4-BE49-F238E27FC236}">
                      <a16:creationId xmlns:a16="http://schemas.microsoft.com/office/drawing/2014/main" id="{2E057D2C-24F9-2946-BEE4-C711BFF25069}"/>
                    </a:ext>
                  </a:extLst>
                </p:cNvPr>
                <p:cNvSpPr/>
                <p:nvPr/>
              </p:nvSpPr>
              <p:spPr>
                <a:xfrm>
                  <a:off x="5695494" y="4071322"/>
                  <a:ext cx="1116316" cy="5544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Action</a:t>
                  </a:r>
                  <a:r>
                    <a:rPr kumimoji="1" lang="zh-Hans" altLang="en-US" sz="14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2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矩形 52">
                  <a:extLst>
                    <a:ext uri="{FF2B5EF4-FFF2-40B4-BE49-F238E27FC236}">
                      <a16:creationId xmlns:a16="http://schemas.microsoft.com/office/drawing/2014/main" id="{5926DB9D-4989-B84B-8EC3-499E4906639E}"/>
                    </a:ext>
                  </a:extLst>
                </p:cNvPr>
                <p:cNvSpPr/>
                <p:nvPr/>
              </p:nvSpPr>
              <p:spPr>
                <a:xfrm>
                  <a:off x="6966048" y="4070367"/>
                  <a:ext cx="900000" cy="5544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…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" name="组合 64">
                <a:extLst>
                  <a:ext uri="{FF2B5EF4-FFF2-40B4-BE49-F238E27FC236}">
                    <a16:creationId xmlns:a16="http://schemas.microsoft.com/office/drawing/2014/main" id="{D85E9A8B-4CFC-9F4C-B336-759A5A22136F}"/>
                  </a:ext>
                </a:extLst>
              </p:cNvPr>
              <p:cNvGrpSpPr/>
              <p:nvPr/>
            </p:nvGrpSpPr>
            <p:grpSpPr>
              <a:xfrm>
                <a:off x="3379692" y="4969787"/>
                <a:ext cx="4650357" cy="792841"/>
                <a:chOff x="3355701" y="3951148"/>
                <a:chExt cx="4650357" cy="792841"/>
              </a:xfrm>
            </p:grpSpPr>
            <p:sp>
              <p:nvSpPr>
                <p:cNvPr id="13" name="矩形 65">
                  <a:extLst>
                    <a:ext uri="{FF2B5EF4-FFF2-40B4-BE49-F238E27FC236}">
                      <a16:creationId xmlns:a16="http://schemas.microsoft.com/office/drawing/2014/main" id="{5BD6EDDE-5B82-AB41-BDAF-3EF597DA2AF2}"/>
                    </a:ext>
                  </a:extLst>
                </p:cNvPr>
                <p:cNvSpPr/>
                <p:nvPr/>
              </p:nvSpPr>
              <p:spPr>
                <a:xfrm>
                  <a:off x="3355701" y="3951148"/>
                  <a:ext cx="4650357" cy="79284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zh-Hans" altLang="en-US" dirty="0"/>
                    <a:t> </a:t>
                  </a:r>
                  <a:endParaRPr kumimoji="1" lang="zh-CN" altLang="en-US" dirty="0"/>
                </a:p>
              </p:txBody>
            </p:sp>
            <p:sp>
              <p:nvSpPr>
                <p:cNvPr id="14" name="文本框 66">
                  <a:extLst>
                    <a:ext uri="{FF2B5EF4-FFF2-40B4-BE49-F238E27FC236}">
                      <a16:creationId xmlns:a16="http://schemas.microsoft.com/office/drawing/2014/main" id="{FA401122-7FD2-CC4A-AD89-300300F4C209}"/>
                    </a:ext>
                  </a:extLst>
                </p:cNvPr>
                <p:cNvSpPr txBox="1"/>
                <p:nvPr/>
              </p:nvSpPr>
              <p:spPr>
                <a:xfrm>
                  <a:off x="3582787" y="4105358"/>
                  <a:ext cx="1134778" cy="51940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Row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B–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Type</a:t>
                  </a:r>
                  <a:r>
                    <a:rPr kumimoji="1" lang="zh-Hans" altLang="en-US" sz="1200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Hans" sz="1200" dirty="0">
                      <a:solidFill>
                        <a:schemeClr val="tx1"/>
                      </a:solidFill>
                    </a:rPr>
                    <a:t>2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矩形 67">
                  <a:extLst>
                    <a:ext uri="{FF2B5EF4-FFF2-40B4-BE49-F238E27FC236}">
                      <a16:creationId xmlns:a16="http://schemas.microsoft.com/office/drawing/2014/main" id="{427227BA-E5CA-0D4D-87B3-2AB677EF0BB6}"/>
                    </a:ext>
                  </a:extLst>
                </p:cNvPr>
                <p:cNvSpPr/>
                <p:nvPr/>
              </p:nvSpPr>
              <p:spPr>
                <a:xfrm>
                  <a:off x="4522036" y="4082753"/>
                  <a:ext cx="1080008" cy="5544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Action</a:t>
                  </a:r>
                  <a:r>
                    <a:rPr kumimoji="1" lang="zh-Hans" altLang="en-US" sz="1400" dirty="0"/>
                    <a:t> </a:t>
                  </a:r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1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矩形 68">
                  <a:extLst>
                    <a:ext uri="{FF2B5EF4-FFF2-40B4-BE49-F238E27FC236}">
                      <a16:creationId xmlns:a16="http://schemas.microsoft.com/office/drawing/2014/main" id="{0003E73F-4FCF-BE4B-836E-3E34FF4C10EA}"/>
                    </a:ext>
                  </a:extLst>
                </p:cNvPr>
                <p:cNvSpPr/>
                <p:nvPr/>
              </p:nvSpPr>
              <p:spPr>
                <a:xfrm>
                  <a:off x="5656814" y="4071322"/>
                  <a:ext cx="1154997" cy="5544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Action</a:t>
                  </a:r>
                  <a:r>
                    <a:rPr kumimoji="1" lang="zh-Hans" altLang="en-US" sz="1400" dirty="0"/>
                    <a:t> </a:t>
                  </a:r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2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矩形 69">
                  <a:extLst>
                    <a:ext uri="{FF2B5EF4-FFF2-40B4-BE49-F238E27FC236}">
                      <a16:creationId xmlns:a16="http://schemas.microsoft.com/office/drawing/2014/main" id="{2A5D7E4A-98D3-2F4F-93CB-D4012CA393A7}"/>
                    </a:ext>
                  </a:extLst>
                </p:cNvPr>
                <p:cNvSpPr/>
                <p:nvPr/>
              </p:nvSpPr>
              <p:spPr>
                <a:xfrm>
                  <a:off x="6966048" y="4070367"/>
                  <a:ext cx="900000" cy="5544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Hans" sz="1400" dirty="0">
                      <a:solidFill>
                        <a:schemeClr val="tx1"/>
                      </a:solidFill>
                    </a:rPr>
                    <a:t>…</a:t>
                  </a:r>
                  <a:endParaRPr kumimoji="1"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8105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24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总结</a:t>
            </a:r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306230" y="1409208"/>
            <a:ext cx="88377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solidFill>
                <a:srgbClr val="FF0000"/>
              </a:solidFill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instrument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工具调优，减少有料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耗时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10%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）修复多个历史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Bug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，解决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30+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warning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，优化交互逻辑，无约束冲突。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）代码结构升级，列表进一步组件化。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）有待解决：</a:t>
            </a:r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预加载，离屏渲染。</a:t>
            </a:r>
            <a:endParaRPr lang="zh-TW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62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25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个人总结</a:t>
            </a:r>
            <a:endParaRPr lang="zh-CN" altLang="en-US" sz="2400" dirty="0">
              <a:ea typeface="微软雅黑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DEB7A301-13D9-B341-A150-2732AD76862F}"/>
              </a:ext>
            </a:extLst>
          </p:cNvPr>
          <p:cNvSpPr txBox="1"/>
          <p:nvPr/>
        </p:nvSpPr>
        <p:spPr>
          <a:xfrm>
            <a:off x="418465" y="1359550"/>
            <a:ext cx="79025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综合能力的加强</a:t>
            </a: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项目设计，组件设计，协作沟通，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对大内容业务线的深入认知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新技术的探索实践</a:t>
            </a: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Graver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调研；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单元测试；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动画：关键帧动画、贝塞尔曲线动画、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Gif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动画、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Lottie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框架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、规划</a:t>
            </a:r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ARKit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5676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20160601_PPT-15.pn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429" y="0"/>
            <a:ext cx="9142571" cy="6858000"/>
          </a:xfrm>
          <a:prstGeom prst="rect">
            <a:avLst/>
          </a:prstGeom>
        </p:spPr>
      </p:pic>
      <p:pic>
        <p:nvPicPr>
          <p:cNvPr id="5" name="图片 4" descr="20160601_PPT0-15.png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1429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20384" y="6413183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F1E42E4-90F7-C348-9C7D-352344EF35F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90204" pitchFamily="34" charset="0"/>
                <a:ea typeface="微软雅黑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50825" y="89645"/>
            <a:ext cx="8278495" cy="78295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苹方-简" panose="020B0400000000000000" charset="-122"/>
                <a:ea typeface="苹方-简" panose="020B0400000000000000" charset="-122"/>
              </a:rPr>
              <a:t>项目介绍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-简" panose="020B0400000000000000" charset="-122"/>
              <a:ea typeface="苹方-简" panose="020B0400000000000000" charset="-122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24384" y="934691"/>
            <a:ext cx="8229600" cy="6695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2671" y="1165123"/>
            <a:ext cx="71677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lvl="1"/>
            <a:endParaRPr lang="zh-CN" altLang="en-U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有料性能优化</a:t>
            </a:r>
            <a:endParaRPr lang="zh-CN" altLang="en-US" sz="2400" b="1" dirty="0">
              <a:latin typeface="苹方-简" panose="020B0400000000000000" charset="-122"/>
              <a:ea typeface="苹方-简" panose="020B0400000000000000" charset="-122"/>
            </a:endParaRPr>
          </a:p>
          <a:p>
            <a:pPr lvl="1"/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268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20384" y="6413183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F1E42E4-90F7-C348-9C7D-352344EF35F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90204" pitchFamily="34" charset="0"/>
                <a:ea typeface="微软雅黑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24384" y="934691"/>
            <a:ext cx="8229600" cy="6695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3079" y="2538902"/>
            <a:ext cx="48178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0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</a:t>
            </a:r>
            <a:endParaRPr lang="en-US" altLang="zh-Hans" sz="40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ctr"/>
            <a:endParaRPr lang="zh-CN" altLang="en-US" sz="4000" b="1" dirty="0">
              <a:latin typeface="苹方-简" panose="020B0400000000000000" charset="-122"/>
              <a:ea typeface="苹方-简" panose="020B040000000000000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2488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5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背景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3996267" y="1882788"/>
            <a:ext cx="46397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、大内容业务现状：大量房产资讯类列表页；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、新业务：关注</a:t>
            </a:r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Tab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、说说频道，有</a:t>
            </a:r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20+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个卡片；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、列表样式复杂，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内部布局、点击热区、跳转页面多样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、对接的业务方多；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45EC34-BC91-D347-B54C-A6AC447C4043}"/>
              </a:ext>
            </a:extLst>
          </p:cNvPr>
          <p:cNvGrpSpPr/>
          <p:nvPr/>
        </p:nvGrpSpPr>
        <p:grpSpPr>
          <a:xfrm>
            <a:off x="390245" y="900113"/>
            <a:ext cx="2747568" cy="5957887"/>
            <a:chOff x="251025" y="900113"/>
            <a:chExt cx="2747568" cy="5957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5A5431-BDF1-F944-BC04-4716C4656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1025" y="900113"/>
              <a:ext cx="1451900" cy="5957887"/>
            </a:xfrm>
            <a:prstGeom prst="rect">
              <a:avLst/>
            </a:prstGeom>
          </p:spPr>
        </p:pic>
        <p:sp>
          <p:nvSpPr>
            <p:cNvPr id="9" name="文本框 11">
              <a:extLst>
                <a:ext uri="{FF2B5EF4-FFF2-40B4-BE49-F238E27FC236}">
                  <a16:creationId xmlns:a16="http://schemas.microsoft.com/office/drawing/2014/main" id="{929E295C-0BFF-DA48-842E-F2A37D56D356}"/>
                </a:ext>
              </a:extLst>
            </p:cNvPr>
            <p:cNvSpPr txBox="1"/>
            <p:nvPr/>
          </p:nvSpPr>
          <p:spPr>
            <a:xfrm>
              <a:off x="1568640" y="1605789"/>
              <a:ext cx="10942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KOL</a:t>
              </a:r>
              <a:r>
                <a:rPr kumimoji="1" lang="zh-Hans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文贴图文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文本框 11">
              <a:extLst>
                <a:ext uri="{FF2B5EF4-FFF2-40B4-BE49-F238E27FC236}">
                  <a16:creationId xmlns:a16="http://schemas.microsoft.com/office/drawing/2014/main" id="{E993BCA6-A00C-A448-98FE-AE0F22EDF5DE}"/>
                </a:ext>
              </a:extLst>
            </p:cNvPr>
            <p:cNvSpPr txBox="1"/>
            <p:nvPr/>
          </p:nvSpPr>
          <p:spPr>
            <a:xfrm>
              <a:off x="1568640" y="2435726"/>
              <a:ext cx="13035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经纪人小区视频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" name="文本框 11">
              <a:extLst>
                <a:ext uri="{FF2B5EF4-FFF2-40B4-BE49-F238E27FC236}">
                  <a16:creationId xmlns:a16="http://schemas.microsoft.com/office/drawing/2014/main" id="{683A89EB-2BB7-5646-987C-8B46987185BE}"/>
                </a:ext>
              </a:extLst>
            </p:cNvPr>
            <p:cNvSpPr txBox="1"/>
            <p:nvPr/>
          </p:nvSpPr>
          <p:spPr>
            <a:xfrm>
              <a:off x="1572504" y="3473195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置业顾问动态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文本框 11">
              <a:extLst>
                <a:ext uri="{FF2B5EF4-FFF2-40B4-BE49-F238E27FC236}">
                  <a16:creationId xmlns:a16="http://schemas.microsoft.com/office/drawing/2014/main" id="{3AAA3091-9CB3-2E49-977F-665D2B4C3913}"/>
                </a:ext>
              </a:extLst>
            </p:cNvPr>
            <p:cNvSpPr txBox="1"/>
            <p:nvPr/>
          </p:nvSpPr>
          <p:spPr>
            <a:xfrm>
              <a:off x="1582821" y="4310044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楼盘官方动态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文本框 11">
              <a:extLst>
                <a:ext uri="{FF2B5EF4-FFF2-40B4-BE49-F238E27FC236}">
                  <a16:creationId xmlns:a16="http://schemas.microsoft.com/office/drawing/2014/main" id="{90E3DF46-E16D-4A45-AE31-C9AC18A7B12E}"/>
                </a:ext>
              </a:extLst>
            </p:cNvPr>
            <p:cNvSpPr txBox="1"/>
            <p:nvPr/>
          </p:nvSpPr>
          <p:spPr>
            <a:xfrm>
              <a:off x="1582821" y="5288759"/>
              <a:ext cx="14157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置业顾问</a:t>
              </a:r>
              <a:r>
                <a:rPr kumimoji="1" lang="zh-Hans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文贴图文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5622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6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难点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41D1A-DEA9-FE42-862F-B6C43BE284C0}"/>
              </a:ext>
            </a:extLst>
          </p:cNvPr>
          <p:cNvSpPr txBox="1"/>
          <p:nvPr/>
        </p:nvSpPr>
        <p:spPr>
          <a:xfrm>
            <a:off x="1175174" y="1755453"/>
            <a:ext cx="5361094" cy="404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传统方案：按业务卡片定制</a:t>
            </a:r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Cell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F02757-BA1F-7740-A6FF-FCC1A2E7F1FB}"/>
              </a:ext>
            </a:extLst>
          </p:cNvPr>
          <p:cNvSpPr txBox="1"/>
          <p:nvPr/>
        </p:nvSpPr>
        <p:spPr>
          <a:xfrm>
            <a:off x="1284899" y="2463341"/>
            <a:ext cx="56069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solidFill>
                <a:srgbClr val="FF0000"/>
              </a:solidFill>
            </a:endParaRPr>
          </a:p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弊端：卡片太多，</a:t>
            </a:r>
            <a:r>
              <a:rPr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效率低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布局复杂，开发</a:t>
            </a:r>
            <a:r>
              <a:rPr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成本高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，后期</a:t>
            </a:r>
            <a:r>
              <a:rPr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维护难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涉及多业务方，</a:t>
            </a:r>
            <a:r>
              <a:rPr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不利于解耦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，开发难；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Han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未来增加新卡片时要跟版，</a:t>
            </a:r>
            <a:r>
              <a:rPr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不灵活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A2449-55EB-1944-8120-B08A1BF55285}"/>
              </a:ext>
            </a:extLst>
          </p:cNvPr>
          <p:cNvSpPr txBox="1"/>
          <p:nvPr/>
        </p:nvSpPr>
        <p:spPr>
          <a:xfrm>
            <a:off x="1284899" y="4371492"/>
            <a:ext cx="5251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sz="2000" dirty="0">
              <a:solidFill>
                <a:srgbClr val="FF0000"/>
              </a:solidFill>
            </a:endParaRPr>
          </a:p>
          <a:p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新的开发模式：</a:t>
            </a:r>
            <a:r>
              <a:rPr lang="zh-Hans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业务组件化</a:t>
            </a:r>
            <a:endParaRPr kumimoji="1" lang="en-US" altLang="zh-Hans" sz="24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65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20002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7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设计与实现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30" name="文本框 3">
            <a:extLst>
              <a:ext uri="{FF2B5EF4-FFF2-40B4-BE49-F238E27FC236}">
                <a16:creationId xmlns:a16="http://schemas.microsoft.com/office/drawing/2014/main" id="{579498BF-3A11-054C-A11A-A0F5CDB44338}"/>
              </a:ext>
            </a:extLst>
          </p:cNvPr>
          <p:cNvSpPr txBox="1"/>
          <p:nvPr/>
        </p:nvSpPr>
        <p:spPr>
          <a:xfrm>
            <a:off x="1800476" y="981789"/>
            <a:ext cx="2405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kumimoji="1" lang="zh-Hans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、业务模块组件化</a:t>
            </a:r>
            <a:endParaRPr kumimoji="1" lang="en-US" altLang="zh-CN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A710E91-6818-C642-B2BF-F7720F0DB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896" y="918575"/>
            <a:ext cx="1402958" cy="575705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DD436E5-3A7D-8540-8D57-EFD6455506FC}"/>
              </a:ext>
            </a:extLst>
          </p:cNvPr>
          <p:cNvGrpSpPr/>
          <p:nvPr/>
        </p:nvGrpSpPr>
        <p:grpSpPr>
          <a:xfrm>
            <a:off x="3713939" y="1516430"/>
            <a:ext cx="2163864" cy="5182342"/>
            <a:chOff x="3364240" y="1227771"/>
            <a:chExt cx="2163864" cy="5182342"/>
          </a:xfrm>
        </p:grpSpPr>
        <p:pic>
          <p:nvPicPr>
            <p:cNvPr id="54" name="图片 6">
              <a:extLst>
                <a:ext uri="{FF2B5EF4-FFF2-40B4-BE49-F238E27FC236}">
                  <a16:creationId xmlns:a16="http://schemas.microsoft.com/office/drawing/2014/main" id="{DF3FDEC3-BDB2-1B4D-9790-06EF62EE6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1518"/>
            <a:stretch/>
          </p:blipFill>
          <p:spPr>
            <a:xfrm>
              <a:off x="3364240" y="1227771"/>
              <a:ext cx="1702023" cy="5182342"/>
            </a:xfrm>
            <a:prstGeom prst="rect">
              <a:avLst/>
            </a:prstGeom>
          </p:spPr>
        </p:pic>
        <p:sp>
          <p:nvSpPr>
            <p:cNvPr id="55" name="文本框 19">
              <a:extLst>
                <a:ext uri="{FF2B5EF4-FFF2-40B4-BE49-F238E27FC236}">
                  <a16:creationId xmlns:a16="http://schemas.microsoft.com/office/drawing/2014/main" id="{C0941025-2C33-F04D-95D1-E9CB7DF3D834}"/>
                </a:ext>
              </a:extLst>
            </p:cNvPr>
            <p:cNvSpPr txBox="1"/>
            <p:nvPr/>
          </p:nvSpPr>
          <p:spPr>
            <a:xfrm>
              <a:off x="4881773" y="1375774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主体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6" name="文本框 26">
              <a:extLst>
                <a:ext uri="{FF2B5EF4-FFF2-40B4-BE49-F238E27FC236}">
                  <a16:creationId xmlns:a16="http://schemas.microsoft.com/office/drawing/2014/main" id="{C6F0373A-F653-C64F-A5F9-57E9A6D43383}"/>
                </a:ext>
              </a:extLst>
            </p:cNvPr>
            <p:cNvSpPr txBox="1"/>
            <p:nvPr/>
          </p:nvSpPr>
          <p:spPr>
            <a:xfrm>
              <a:off x="4881773" y="1970626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标题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7" name="文本框 27">
              <a:extLst>
                <a:ext uri="{FF2B5EF4-FFF2-40B4-BE49-F238E27FC236}">
                  <a16:creationId xmlns:a16="http://schemas.microsoft.com/office/drawing/2014/main" id="{F495D1B8-6D9A-3E46-A41F-518D94BCFDF9}"/>
                </a:ext>
              </a:extLst>
            </p:cNvPr>
            <p:cNvSpPr txBox="1"/>
            <p:nvPr/>
          </p:nvSpPr>
          <p:spPr>
            <a:xfrm>
              <a:off x="4881773" y="3012778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正文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8" name="文本框 28">
              <a:extLst>
                <a:ext uri="{FF2B5EF4-FFF2-40B4-BE49-F238E27FC236}">
                  <a16:creationId xmlns:a16="http://schemas.microsoft.com/office/drawing/2014/main" id="{F0ACB920-89FE-1A42-9F6F-F6D049E0E2CF}"/>
                </a:ext>
              </a:extLst>
            </p:cNvPr>
            <p:cNvSpPr txBox="1"/>
            <p:nvPr/>
          </p:nvSpPr>
          <p:spPr>
            <a:xfrm>
              <a:off x="4881773" y="4165741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图片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9" name="文本框 29">
              <a:extLst>
                <a:ext uri="{FF2B5EF4-FFF2-40B4-BE49-F238E27FC236}">
                  <a16:creationId xmlns:a16="http://schemas.microsoft.com/office/drawing/2014/main" id="{A5C639DD-23DA-7246-9C39-67909BE54BAA}"/>
                </a:ext>
              </a:extLst>
            </p:cNvPr>
            <p:cNvSpPr txBox="1"/>
            <p:nvPr/>
          </p:nvSpPr>
          <p:spPr>
            <a:xfrm>
              <a:off x="4881773" y="5277605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视频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0" name="文本框 30">
              <a:extLst>
                <a:ext uri="{FF2B5EF4-FFF2-40B4-BE49-F238E27FC236}">
                  <a16:creationId xmlns:a16="http://schemas.microsoft.com/office/drawing/2014/main" id="{5304A106-8597-2A41-95AE-37D205746566}"/>
                </a:ext>
              </a:extLst>
            </p:cNvPr>
            <p:cNvSpPr txBox="1"/>
            <p:nvPr/>
          </p:nvSpPr>
          <p:spPr>
            <a:xfrm>
              <a:off x="4881773" y="5939303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描述区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B85C9FD-8459-814D-B6EE-3FF6E5184AAB}"/>
              </a:ext>
            </a:extLst>
          </p:cNvPr>
          <p:cNvGrpSpPr/>
          <p:nvPr/>
        </p:nvGrpSpPr>
        <p:grpSpPr>
          <a:xfrm>
            <a:off x="5948585" y="1869585"/>
            <a:ext cx="3262442" cy="4122059"/>
            <a:chOff x="5948585" y="1869585"/>
            <a:chExt cx="3262442" cy="4122059"/>
          </a:xfrm>
        </p:grpSpPr>
        <p:pic>
          <p:nvPicPr>
            <p:cNvPr id="53" name="图片 2">
              <a:extLst>
                <a:ext uri="{FF2B5EF4-FFF2-40B4-BE49-F238E27FC236}">
                  <a16:creationId xmlns:a16="http://schemas.microsoft.com/office/drawing/2014/main" id="{21CE8AD7-8780-DD4E-B03D-D83E9E04E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4253"/>
            <a:stretch/>
          </p:blipFill>
          <p:spPr>
            <a:xfrm>
              <a:off x="5948585" y="1869585"/>
              <a:ext cx="2369545" cy="4122059"/>
            </a:xfrm>
            <a:prstGeom prst="rect">
              <a:avLst/>
            </a:prstGeom>
          </p:spPr>
        </p:pic>
        <p:sp>
          <p:nvSpPr>
            <p:cNvPr id="61" name="文本框 31">
              <a:extLst>
                <a:ext uri="{FF2B5EF4-FFF2-40B4-BE49-F238E27FC236}">
                  <a16:creationId xmlns:a16="http://schemas.microsoft.com/office/drawing/2014/main" id="{FEDFB1FC-F6BD-7D49-ACAD-DA1451856E96}"/>
                </a:ext>
              </a:extLst>
            </p:cNvPr>
            <p:cNvSpPr txBox="1"/>
            <p:nvPr/>
          </p:nvSpPr>
          <p:spPr>
            <a:xfrm>
              <a:off x="8254013" y="2651613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描述样式</a:t>
              </a:r>
              <a:r>
                <a:rPr kumimoji="1" lang="en-US" altLang="zh-Han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  <a:endPara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2" name="文本框 32">
              <a:extLst>
                <a:ext uri="{FF2B5EF4-FFF2-40B4-BE49-F238E27FC236}">
                  <a16:creationId xmlns:a16="http://schemas.microsoft.com/office/drawing/2014/main" id="{758A8307-17C7-264A-B5E4-42AEFF37A9A7}"/>
                </a:ext>
              </a:extLst>
            </p:cNvPr>
            <p:cNvSpPr txBox="1"/>
            <p:nvPr/>
          </p:nvSpPr>
          <p:spPr>
            <a:xfrm>
              <a:off x="8321040" y="4677587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描述样式</a:t>
              </a:r>
              <a:r>
                <a:rPr kumimoji="1" lang="en-US" altLang="zh-Hans" sz="12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4CAEAA0-D984-1F4A-97F8-994D6A331523}"/>
              </a:ext>
            </a:extLst>
          </p:cNvPr>
          <p:cNvGrpSpPr/>
          <p:nvPr/>
        </p:nvGrpSpPr>
        <p:grpSpPr>
          <a:xfrm>
            <a:off x="2202772" y="2807529"/>
            <a:ext cx="1030986" cy="941528"/>
            <a:chOff x="2807568" y="2714582"/>
            <a:chExt cx="1030986" cy="941528"/>
          </a:xfrm>
        </p:grpSpPr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CE8E2C96-8AAC-5140-B17B-C145967DE87E}"/>
                </a:ext>
              </a:extLst>
            </p:cNvPr>
            <p:cNvSpPr/>
            <p:nvPr/>
          </p:nvSpPr>
          <p:spPr>
            <a:xfrm>
              <a:off x="2846047" y="2974603"/>
              <a:ext cx="951196" cy="342953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文本框 27">
              <a:extLst>
                <a:ext uri="{FF2B5EF4-FFF2-40B4-BE49-F238E27FC236}">
                  <a16:creationId xmlns:a16="http://schemas.microsoft.com/office/drawing/2014/main" id="{C20B3411-9FB1-1745-B76F-770D9DD06843}"/>
                </a:ext>
              </a:extLst>
            </p:cNvPr>
            <p:cNvSpPr txBox="1"/>
            <p:nvPr/>
          </p:nvSpPr>
          <p:spPr>
            <a:xfrm>
              <a:off x="2807568" y="2714582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拆分细化</a:t>
              </a:r>
              <a:endParaRPr kumimoji="1"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4" name="文本框 27">
              <a:extLst>
                <a:ext uri="{FF2B5EF4-FFF2-40B4-BE49-F238E27FC236}">
                  <a16:creationId xmlns:a16="http://schemas.microsoft.com/office/drawing/2014/main" id="{6D121CCB-D2B5-254D-8552-AB4AECF9456F}"/>
                </a:ext>
              </a:extLst>
            </p:cNvPr>
            <p:cNvSpPr txBox="1"/>
            <p:nvPr/>
          </p:nvSpPr>
          <p:spPr>
            <a:xfrm>
              <a:off x="2833151" y="3317556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Hans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提炼组件</a:t>
              </a:r>
              <a:endParaRPr kumimoji="1" lang="zh-CN" altLang="en-US" sz="16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862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20002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8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设计与实现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BA2750F6-D699-9A46-AFF0-EED2CBC35BB2}"/>
              </a:ext>
            </a:extLst>
          </p:cNvPr>
          <p:cNvSpPr txBox="1"/>
          <p:nvPr/>
        </p:nvSpPr>
        <p:spPr>
          <a:xfrm>
            <a:off x="445696" y="1134226"/>
            <a:ext cx="5360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kumimoji="1" lang="zh-Hans" altLang="en-US" sz="20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、结构设计</a:t>
            </a:r>
            <a:endParaRPr kumimoji="1" lang="en-US" altLang="zh-CN" sz="2000" dirty="0"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3">
            <a:extLst>
              <a:ext uri="{FF2B5EF4-FFF2-40B4-BE49-F238E27FC236}">
                <a16:creationId xmlns:a16="http://schemas.microsoft.com/office/drawing/2014/main" id="{2FB61FD4-D2BC-3F4D-87C7-D10C407A07B6}"/>
              </a:ext>
            </a:extLst>
          </p:cNvPr>
          <p:cNvSpPr txBox="1"/>
          <p:nvPr/>
        </p:nvSpPr>
        <p:spPr>
          <a:xfrm>
            <a:off x="2466410" y="4785600"/>
            <a:ext cx="43940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后端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承担所有的业务逻辑；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zh-Hans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客户端</a:t>
            </a:r>
            <a:r>
              <a:rPr kumimoji="1"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支持样式和交互的动态配置；</a:t>
            </a:r>
            <a:endParaRPr kumimoji="1" lang="en-US" altLang="zh-Hans" sz="20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Han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zh-Hans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扩展性、易维护、可复用、动态更新</a:t>
            </a:r>
            <a:endParaRPr kumimoji="1" lang="en-US" altLang="zh-Hans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endParaRPr kumimoji="1" lang="en-US" altLang="zh-CN" sz="2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1DF45B-4798-ED42-BB3D-6FE141435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" y="1589827"/>
            <a:ext cx="9144000" cy="244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7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2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187440" y="6400991"/>
            <a:ext cx="2133600" cy="274637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C8A6DECE-E2D1-404E-ACCF-DEEB20FE253F}" type="slidenum">
              <a:rPr lang="zh-CN" altLang="en-US">
                <a:solidFill>
                  <a:srgbClr val="898989"/>
                </a:solidFill>
                <a:ea typeface="微软雅黑" charset="-122"/>
              </a:rPr>
              <a:pPr eaLnBrk="1" hangingPunct="1"/>
              <a:t>9</a:t>
            </a:fld>
            <a:endParaRPr lang="zh-CN" altLang="en-US" dirty="0">
              <a:solidFill>
                <a:srgbClr val="898989"/>
              </a:solidFill>
              <a:ea typeface="微软雅黑" charset="-122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91440" y="21655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大内容列表组件化 </a:t>
            </a:r>
            <a:r>
              <a:rPr lang="en-US" altLang="zh-Han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–</a:t>
            </a:r>
            <a:r>
              <a:rPr lang="zh-Hans" altLang="en-US" sz="2400" b="1" dirty="0">
                <a:latin typeface="苹方-简" panose="020B0400000000000000" charset="-122"/>
                <a:ea typeface="苹方-简" panose="020B0400000000000000" charset="-122"/>
                <a:sym typeface="+mn-ea"/>
              </a:rPr>
              <a:t> 效果</a:t>
            </a:r>
            <a:endParaRPr lang="en-US" altLang="zh-Hans" sz="2400" b="1" dirty="0">
              <a:latin typeface="苹方-简" panose="020B0400000000000000" charset="-122"/>
              <a:ea typeface="苹方-简" panose="020B0400000000000000" charset="-122"/>
              <a:sym typeface="+mn-ea"/>
            </a:endParaRPr>
          </a:p>
          <a:p>
            <a:pPr algn="l"/>
            <a:endParaRPr lang="zh-CN" altLang="en-US" sz="2400" dirty="0">
              <a:ea typeface="微软雅黑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2D4BD2-E739-F344-AF1D-91FAFBEAF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749" y="-9439168"/>
            <a:ext cx="2838251" cy="161212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E99DAC-C08D-D249-A3BD-CD49C79789A0}"/>
              </a:ext>
            </a:extLst>
          </p:cNvPr>
          <p:cNvSpPr txBox="1"/>
          <p:nvPr/>
        </p:nvSpPr>
        <p:spPr>
          <a:xfrm>
            <a:off x="287867" y="835635"/>
            <a:ext cx="5672666" cy="25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组件化卡片迭代了 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Hans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个版本（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V12.11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12.20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应用于 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10+</a:t>
            </a:r>
            <a:r>
              <a:rPr lang="zh-Hans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个页面（资讯列表、热议说说页等）；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扩展到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50+</a:t>
            </a:r>
            <a:r>
              <a:rPr lang="zh-Hans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卡片，</a:t>
            </a:r>
            <a:r>
              <a:rPr lang="en-US" altLang="zh-Han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20+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个组件；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接入话题、经纪人说说、文章、小区评测、房源导购等业务。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D938C-343D-CC42-BBF9-B189F8A17237}"/>
              </a:ext>
            </a:extLst>
          </p:cNvPr>
          <p:cNvSpPr txBox="1"/>
          <p:nvPr/>
        </p:nvSpPr>
        <p:spPr>
          <a:xfrm>
            <a:off x="256673" y="3014827"/>
            <a:ext cx="5703860" cy="2490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Hans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其中资讯平均每日</a:t>
            </a:r>
            <a:r>
              <a:rPr lang="en-US" altLang="zh-Han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uv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20w+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，说说聚合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6w+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在整个</a:t>
            </a:r>
            <a:r>
              <a:rPr lang="en-US" altLang="zh-Han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阅读内容占比 </a:t>
            </a:r>
            <a:r>
              <a:rPr lang="en-US" altLang="zh-Han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10%+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24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0.00452 1.51204 " pathEditMode="relative" rAng="0" ptsTypes="AA">
                                      <p:cBhvr>
                                        <p:cTn id="6" dur="3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" y="7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"/>
</p:tagLst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32539</TotalTime>
  <Words>1405</Words>
  <Application>Microsoft Macintosh PowerPoint</Application>
  <PresentationFormat>全屏显示(4:3)</PresentationFormat>
  <Paragraphs>312</Paragraphs>
  <Slides>26</Slides>
  <Notes>24</Notes>
  <HiddenSlides>0</HiddenSlides>
  <MMClips>3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9" baseType="lpstr">
      <vt:lpstr>DengXian</vt:lpstr>
      <vt:lpstr>楷体</vt:lpstr>
      <vt:lpstr>苹方-简</vt:lpstr>
      <vt:lpstr>宋体</vt:lpstr>
      <vt:lpstr>微软雅黑</vt:lpstr>
      <vt:lpstr>微软雅黑</vt:lpstr>
      <vt:lpstr>新細明體</vt:lpstr>
      <vt:lpstr>YaHei IKEA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58赶集网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本荣</dc:creator>
  <cp:lastModifiedBy>Roger</cp:lastModifiedBy>
  <cp:revision>1080</cp:revision>
  <dcterms:created xsi:type="dcterms:W3CDTF">2016-05-11T01:52:56Z</dcterms:created>
  <dcterms:modified xsi:type="dcterms:W3CDTF">2019-12-20T11:00:59Z</dcterms:modified>
</cp:coreProperties>
</file>